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803" r:id="rId3"/>
    <p:sldId id="483" r:id="rId4"/>
    <p:sldId id="851" r:id="rId5"/>
    <p:sldId id="849" r:id="rId6"/>
    <p:sldId id="856" r:id="rId7"/>
    <p:sldId id="857" r:id="rId8"/>
    <p:sldId id="855" r:id="rId9"/>
    <p:sldId id="688" r:id="rId10"/>
    <p:sldId id="852" r:id="rId11"/>
    <p:sldId id="728" r:id="rId12"/>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6C32E80-1C70-4A0D-811D-91E515213CB6}">
          <p14:sldIdLst>
            <p14:sldId id="257"/>
            <p14:sldId id="803"/>
            <p14:sldId id="483"/>
            <p14:sldId id="851"/>
            <p14:sldId id="849"/>
            <p14:sldId id="856"/>
            <p14:sldId id="857"/>
            <p14:sldId id="855"/>
            <p14:sldId id="688"/>
            <p14:sldId id="852"/>
          </p14:sldIdLst>
        </p14:section>
        <p14:section name="Untitled Section" id="{E8507723-80AC-4DB7-80AF-DB0B9E797F75}">
          <p14:sldIdLst>
            <p14:sldId id="728"/>
          </p14:sldIdLst>
        </p14:section>
      </p14:sectionLst>
    </p:ext>
    <p:ext uri="{EFAFB233-063F-42B5-8137-9DF3F51BA10A}">
      <p15:sldGuideLst xmlns:p15="http://schemas.microsoft.com/office/powerpoint/2012/main">
        <p15:guide id="1" orient="horz" pos="2184" userDrawn="1">
          <p15:clr>
            <a:srgbClr val="A4A3A4"/>
          </p15:clr>
        </p15:guide>
        <p15:guide id="2" pos="36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CC66FF"/>
    <a:srgbClr val="0033CC"/>
    <a:srgbClr val="FF3399"/>
    <a:srgbClr val="7CBF33"/>
    <a:srgbClr val="FF3300"/>
    <a:srgbClr val="33CC33"/>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8580" autoAdjust="0"/>
  </p:normalViewPr>
  <p:slideViewPr>
    <p:cSldViewPr snapToGrid="0">
      <p:cViewPr>
        <p:scale>
          <a:sx n="30" d="100"/>
          <a:sy n="30" d="100"/>
        </p:scale>
        <p:origin x="3426" y="1296"/>
      </p:cViewPr>
      <p:guideLst>
        <p:guide orient="horz" pos="2184"/>
        <p:guide pos="3696"/>
      </p:guideLst>
    </p:cSldViewPr>
  </p:slideViewPr>
  <p:outlineViewPr>
    <p:cViewPr>
      <p:scale>
        <a:sx n="33" d="100"/>
        <a:sy n="33" d="100"/>
      </p:scale>
      <p:origin x="0" y="0"/>
    </p:cViewPr>
  </p:outlineViewPr>
  <p:notesTextViewPr>
    <p:cViewPr>
      <p:scale>
        <a:sx n="1" d="1"/>
        <a:sy n="1" d="1"/>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851F06E7-23E5-43E0-AB12-5C570B4D519E}" type="datetimeFigureOut">
              <a:rPr lang="en-US" smtClean="0"/>
              <a:pPr/>
              <a:t>11/1/2025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33BDA516-2562-4F9C-8361-825CCA9869F7}" type="slidenum">
              <a:rPr lang="en-US" smtClean="0"/>
              <a:pPr/>
              <a:t>‹#›</a:t>
            </a:fld>
            <a:endParaRPr lang="en-US"/>
          </a:p>
        </p:txBody>
      </p:sp>
    </p:spTree>
    <p:extLst>
      <p:ext uri="{BB962C8B-B14F-4D97-AF65-F5344CB8AC3E}">
        <p14:creationId xmlns:p14="http://schemas.microsoft.com/office/powerpoint/2010/main" val="1708913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158831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3650858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228018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1542531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2151750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740027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2730821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1503382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484783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114009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06985A-D336-4EA1-A61D-F883E9727A1D}" type="datetimeFigureOut">
              <a:rPr lang="en-US" smtClean="0"/>
              <a:pPr/>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187735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06985A-D336-4EA1-A61D-F883E9727A1D}" type="datetimeFigureOut">
              <a:rPr lang="en-US" smtClean="0"/>
              <a:pPr/>
              <a:t>11/1/2025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06246E-5C37-4226-9C53-57DABE879FC4}" type="slidenum">
              <a:rPr lang="en-US" smtClean="0"/>
              <a:pPr/>
              <a:t>‹#›</a:t>
            </a:fld>
            <a:endParaRPr lang="en-US" dirty="0"/>
          </a:p>
        </p:txBody>
      </p:sp>
    </p:spTree>
    <p:extLst>
      <p:ext uri="{BB962C8B-B14F-4D97-AF65-F5344CB8AC3E}">
        <p14:creationId xmlns:p14="http://schemas.microsoft.com/office/powerpoint/2010/main" val="24865853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clarkjbrooks.blogspot.com/2013/12/"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hyperlink" Target="https://www.flickr.com/photos/winning-information/2325865367"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foto.wuestenigel.com/human-hand-writing-oops-on-whiteboard/"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hyperlink" Target="http://fulwoodfmc.net/2017/01/online-prayer-reques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47020" y="1218798"/>
            <a:ext cx="5768299" cy="5262979"/>
          </a:xfrm>
          <a:prstGeom prst="rect">
            <a:avLst/>
          </a:prstGeom>
          <a:noFill/>
          <a:ln>
            <a:solidFill>
              <a:schemeClr val="bg1"/>
            </a:solidFill>
          </a:ln>
        </p:spPr>
        <p:txBody>
          <a:bodyPr wrap="square" rtlCol="0">
            <a:spAutoFit/>
          </a:bodyPr>
          <a:lstStyle/>
          <a:p>
            <a:pPr algn="ctr"/>
            <a:r>
              <a:rPr lang="en-US" sz="4800" b="1" dirty="0">
                <a:latin typeface="Bahnschrift SemiBold Condensed" panose="020B0502040204020203" pitchFamily="34" charset="0"/>
              </a:rPr>
              <a:t>Welcome </a:t>
            </a:r>
          </a:p>
          <a:p>
            <a:pPr algn="ctr"/>
            <a:r>
              <a:rPr lang="en-US" sz="4800" b="1" dirty="0">
                <a:ln>
                  <a:solidFill>
                    <a:schemeClr val="tx1"/>
                  </a:solidFill>
                </a:ln>
                <a:latin typeface="Bahnschrift SemiBold Condensed" panose="020B0502040204020203" pitchFamily="34" charset="0"/>
              </a:rPr>
              <a:t>to</a:t>
            </a:r>
            <a:r>
              <a:rPr lang="en-US" sz="4800" b="1" dirty="0">
                <a:latin typeface="Bahnschrift SemiBold Condensed" panose="020B0502040204020203" pitchFamily="34" charset="0"/>
              </a:rPr>
              <a:t> </a:t>
            </a:r>
          </a:p>
          <a:p>
            <a:pPr algn="ctr"/>
            <a:r>
              <a:rPr lang="en-US" sz="4800" b="1" dirty="0">
                <a:latin typeface="Bahnschrift SemiBold Condensed" panose="020B0502040204020203" pitchFamily="34" charset="0"/>
              </a:rPr>
              <a:t>Beech Grove Church </a:t>
            </a:r>
          </a:p>
          <a:p>
            <a:pPr algn="ctr"/>
            <a:endParaRPr lang="en-US" sz="4800" b="1" dirty="0">
              <a:latin typeface="Bahnschrift SemiBold Condensed" panose="020B0502040204020203" pitchFamily="34" charset="0"/>
            </a:endParaRPr>
          </a:p>
          <a:p>
            <a:pPr algn="ctr"/>
            <a:r>
              <a:rPr lang="en-US" sz="4800" b="1" dirty="0">
                <a:latin typeface="Bahnschrift SemiBold Condensed" panose="020B0502040204020203" pitchFamily="34" charset="0"/>
              </a:rPr>
              <a:t>SUNDAY, </a:t>
            </a:r>
          </a:p>
          <a:p>
            <a:pPr algn="ctr"/>
            <a:r>
              <a:rPr lang="en-US" sz="4800" b="1" dirty="0">
                <a:latin typeface="Bahnschrift SemiBold Condensed" panose="020B0502040204020203" pitchFamily="34" charset="0"/>
              </a:rPr>
              <a:t>NOVEMBER 2, 2025</a:t>
            </a:r>
          </a:p>
          <a:p>
            <a:pPr algn="ctr"/>
            <a:endParaRPr lang="en-US" sz="4800" b="1" dirty="0">
              <a:latin typeface="Bahnschrift SemiBold Condensed" panose="020B0502040204020203" pitchFamily="34" charset="0"/>
            </a:endParaRPr>
          </a:p>
        </p:txBody>
      </p:sp>
      <p:sp>
        <p:nvSpPr>
          <p:cNvPr id="2" name="Rectangle 4">
            <a:extLst>
              <a:ext uri="{FF2B5EF4-FFF2-40B4-BE49-F238E27FC236}">
                <a16:creationId xmlns:a16="http://schemas.microsoft.com/office/drawing/2014/main" id="{00F837A9-C3AE-4B89-B7A2-97FBD505187F}"/>
              </a:ext>
            </a:extLst>
          </p:cNvPr>
          <p:cNvSpPr>
            <a:spLocks noChangeArrowheads="1"/>
          </p:cNvSpPr>
          <p:nvPr/>
        </p:nvSpPr>
        <p:spPr bwMode="auto">
          <a:xfrm>
            <a:off x="8757138" y="2989385"/>
            <a:ext cx="12146386" cy="126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6" name="Picture 1">
            <a:extLst>
              <a:ext uri="{FF2B5EF4-FFF2-40B4-BE49-F238E27FC236}">
                <a16:creationId xmlns:a16="http://schemas.microsoft.com/office/drawing/2014/main" id="{4560B0C9-071E-4424-4020-68C4CBCFC371}"/>
              </a:ext>
            </a:extLst>
          </p:cNvPr>
          <p:cNvSpPr>
            <a:spLocks noChangeAspect="1" noChangeArrowheads="1"/>
          </p:cNvSpPr>
          <p:nvPr/>
        </p:nvSpPr>
        <p:spPr bwMode="auto">
          <a:xfrm>
            <a:off x="838200" y="3451225"/>
            <a:ext cx="2136775" cy="13811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Rectangle 3">
            <a:extLst>
              <a:ext uri="{FF2B5EF4-FFF2-40B4-BE49-F238E27FC236}">
                <a16:creationId xmlns:a16="http://schemas.microsoft.com/office/drawing/2014/main" id="{CF2C2B73-C144-1DB9-911D-5D017D8E7CCB}"/>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CD9FEFFC-230A-602F-1624-DA28077EFC51}"/>
              </a:ext>
            </a:extLst>
          </p:cNvPr>
          <p:cNvGraphicFramePr>
            <a:graphicFrameLocks noGrp="1"/>
          </p:cNvGraphicFramePr>
          <p:nvPr>
            <p:extLst>
              <p:ext uri="{D42A27DB-BD31-4B8C-83A1-F6EECF244321}">
                <p14:modId xmlns:p14="http://schemas.microsoft.com/office/powerpoint/2010/main" val="3577932265"/>
              </p:ext>
            </p:extLst>
          </p:nvPr>
        </p:nvGraphicFramePr>
        <p:xfrm>
          <a:off x="5887844" y="3649267"/>
          <a:ext cx="6304156" cy="661035"/>
        </p:xfrm>
        <a:graphic>
          <a:graphicData uri="http://schemas.openxmlformats.org/drawingml/2006/table">
            <a:tbl>
              <a:tblPr>
                <a:tableStyleId>{2D5ABB26-0587-4C30-8999-92F81FD0307C}</a:tableStyleId>
              </a:tblPr>
              <a:tblGrid>
                <a:gridCol w="6304156">
                  <a:extLst>
                    <a:ext uri="{9D8B030D-6E8A-4147-A177-3AD203B41FA5}">
                      <a16:colId xmlns:a16="http://schemas.microsoft.com/office/drawing/2014/main" val="3691250007"/>
                    </a:ext>
                  </a:extLst>
                </a:gridCol>
              </a:tblGrid>
              <a:tr h="0">
                <a:tc>
                  <a:txBody>
                    <a:bodyPr/>
                    <a:lstStyle/>
                    <a:p>
                      <a:pPr marL="0" marR="0" algn="l">
                        <a:lnSpc>
                          <a:spcPct val="115000"/>
                        </a:lnSpc>
                        <a:spcAft>
                          <a:spcPts val="1100"/>
                        </a:spcAft>
                        <a:buNone/>
                      </a:pPr>
                      <a:endParaRPr lang="en-US" sz="4000" dirty="0">
                        <a:solidFill>
                          <a:srgbClr val="7F7F7F"/>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3646446436"/>
                  </a:ext>
                </a:extLst>
              </a:tr>
            </a:tbl>
          </a:graphicData>
        </a:graphic>
      </p:graphicFrame>
      <p:pic>
        <p:nvPicPr>
          <p:cNvPr id="3" name="Picture 2">
            <a:extLst>
              <a:ext uri="{FF2B5EF4-FFF2-40B4-BE49-F238E27FC236}">
                <a16:creationId xmlns:a16="http://schemas.microsoft.com/office/drawing/2014/main" id="{7D414C74-F39C-4643-2004-811E086889D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14533" y="436773"/>
            <a:ext cx="5557167" cy="4879832"/>
          </a:xfrm>
          <a:prstGeom prst="rect">
            <a:avLst/>
          </a:prstGeom>
          <a:noFill/>
          <a:ln>
            <a:noFill/>
          </a:ln>
        </p:spPr>
      </p:pic>
      <p:graphicFrame>
        <p:nvGraphicFramePr>
          <p:cNvPr id="10" name="Table 9">
            <a:extLst>
              <a:ext uri="{FF2B5EF4-FFF2-40B4-BE49-F238E27FC236}">
                <a16:creationId xmlns:a16="http://schemas.microsoft.com/office/drawing/2014/main" id="{5FC898FA-D576-17B1-0905-2A0F9C6497C7}"/>
              </a:ext>
            </a:extLst>
          </p:cNvPr>
          <p:cNvGraphicFramePr>
            <a:graphicFrameLocks noGrp="1"/>
          </p:cNvGraphicFramePr>
          <p:nvPr>
            <p:extLst>
              <p:ext uri="{D42A27DB-BD31-4B8C-83A1-F6EECF244321}">
                <p14:modId xmlns:p14="http://schemas.microsoft.com/office/powerpoint/2010/main" val="1597188352"/>
              </p:ext>
            </p:extLst>
          </p:nvPr>
        </p:nvGraphicFramePr>
        <p:xfrm>
          <a:off x="3735316" y="5316605"/>
          <a:ext cx="10515600" cy="660781"/>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4157066198"/>
                    </a:ext>
                  </a:extLst>
                </a:gridCol>
              </a:tblGrid>
              <a:tr h="0">
                <a:tc>
                  <a:txBody>
                    <a:bodyPr/>
                    <a:lstStyle/>
                    <a:p>
                      <a:pPr marL="0" marR="0" algn="ctr">
                        <a:lnSpc>
                          <a:spcPct val="115000"/>
                        </a:lnSpc>
                        <a:spcAft>
                          <a:spcPts val="1100"/>
                        </a:spcAft>
                        <a:buNone/>
                      </a:pPr>
                      <a:r>
                        <a:rPr lang="en-US" sz="4000" b="1" dirty="0">
                          <a:effectLst/>
                        </a:rPr>
                        <a:t>What Do I Live For Now?</a:t>
                      </a:r>
                      <a:endParaRPr lang="en-US" sz="4000" b="1" dirty="0">
                        <a:solidFill>
                          <a:srgbClr val="7F7F7F"/>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3551152423"/>
                  </a:ext>
                </a:extLst>
              </a:tr>
            </a:tbl>
          </a:graphicData>
        </a:graphic>
      </p:graphicFrame>
    </p:spTree>
    <p:extLst>
      <p:ext uri="{BB962C8B-B14F-4D97-AF65-F5344CB8AC3E}">
        <p14:creationId xmlns:p14="http://schemas.microsoft.com/office/powerpoint/2010/main" val="3138154399"/>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00E77-06D3-B2A6-D98C-71A312AC75D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F5FEDE9-E0B2-512A-EBAB-8F41B382014D}"/>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pic>
        <p:nvPicPr>
          <p:cNvPr id="4" name="Picture 3">
            <a:extLst>
              <a:ext uri="{FF2B5EF4-FFF2-40B4-BE49-F238E27FC236}">
                <a16:creationId xmlns:a16="http://schemas.microsoft.com/office/drawing/2014/main" id="{A711B8C7-3CE4-D161-75BB-7201D85E04F7}"/>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60324" y="3764357"/>
            <a:ext cx="5131676" cy="3271443"/>
          </a:xfrm>
          <a:prstGeom prst="rect">
            <a:avLst/>
          </a:prstGeom>
        </p:spPr>
      </p:pic>
      <p:graphicFrame>
        <p:nvGraphicFramePr>
          <p:cNvPr id="7" name="Table 6">
            <a:extLst>
              <a:ext uri="{FF2B5EF4-FFF2-40B4-BE49-F238E27FC236}">
                <a16:creationId xmlns:a16="http://schemas.microsoft.com/office/drawing/2014/main" id="{4805ECB8-C5D2-025D-DDBA-96F478A3AA61}"/>
              </a:ext>
            </a:extLst>
          </p:cNvPr>
          <p:cNvGraphicFramePr>
            <a:graphicFrameLocks noGrp="1"/>
          </p:cNvGraphicFramePr>
          <p:nvPr/>
        </p:nvGraphicFramePr>
        <p:xfrm>
          <a:off x="596464" y="309612"/>
          <a:ext cx="10515600" cy="5568061"/>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3751560928"/>
                    </a:ext>
                  </a:extLst>
                </a:gridCol>
              </a:tblGrid>
              <a:tr h="0">
                <a:tc>
                  <a:txBody>
                    <a:bodyPr/>
                    <a:lstStyle/>
                    <a:p>
                      <a:pPr marL="0" marR="0" algn="l">
                        <a:lnSpc>
                          <a:spcPct val="115000"/>
                        </a:lnSpc>
                        <a:buNone/>
                        <a:tabLst>
                          <a:tab pos="2733675" algn="l"/>
                        </a:tabLst>
                      </a:pPr>
                      <a:r>
                        <a:rPr lang="en-US" sz="4000" b="1" dirty="0">
                          <a:effectLst/>
                        </a:rPr>
                        <a:t>Operation Christmas Child boxes are ready!</a:t>
                      </a:r>
                    </a:p>
                    <a:p>
                      <a:pPr marL="0" marR="0" algn="l">
                        <a:lnSpc>
                          <a:spcPct val="115000"/>
                        </a:lnSpc>
                        <a:buNone/>
                        <a:tabLst>
                          <a:tab pos="2733675" algn="l"/>
                        </a:tabLst>
                      </a:pPr>
                      <a:r>
                        <a:rPr lang="en-US" sz="4000" b="1" dirty="0">
                          <a:effectLst/>
                        </a:rPr>
                        <a:t>A box of extra items is available to for taking next to the Shoeboxes. Take one or more and get started. “Back to school sales are in progress. This is the best time to purchase school</a:t>
                      </a:r>
                    </a:p>
                    <a:p>
                      <a:pPr marL="0" marR="0" algn="l">
                        <a:lnSpc>
                          <a:spcPct val="115000"/>
                        </a:lnSpc>
                        <a:buNone/>
                        <a:tabLst>
                          <a:tab pos="2733675" algn="l"/>
                        </a:tabLst>
                      </a:pPr>
                      <a:r>
                        <a:rPr lang="en-US" sz="4000" b="1" dirty="0">
                          <a:effectLst/>
                        </a:rPr>
                        <a:t> supplies for in your shoeboxes</a:t>
                      </a:r>
                    </a:p>
                    <a:p>
                      <a:pPr marL="0" marR="0" algn="l">
                        <a:lnSpc>
                          <a:spcPct val="115000"/>
                        </a:lnSpc>
                        <a:buNone/>
                        <a:tabLst>
                          <a:tab pos="2733675" algn="l"/>
                        </a:tabLst>
                      </a:pPr>
                      <a:r>
                        <a:rPr lang="en-US" sz="4000" b="1" dirty="0">
                          <a:effectLst/>
                        </a:rPr>
                        <a:t>. Extra copies of a full list of </a:t>
                      </a:r>
                    </a:p>
                    <a:p>
                      <a:pPr marL="0" marR="0" algn="l">
                        <a:lnSpc>
                          <a:spcPct val="115000"/>
                        </a:lnSpc>
                        <a:buNone/>
                        <a:tabLst>
                          <a:tab pos="2733675" algn="l"/>
                        </a:tabLst>
                      </a:pPr>
                      <a:r>
                        <a:rPr lang="en-US" sz="4000" b="1" dirty="0">
                          <a:effectLst/>
                        </a:rPr>
                        <a:t>suggested gifts are available. </a:t>
                      </a:r>
                      <a:endParaRPr lang="en-US" sz="40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3401523955"/>
                  </a:ext>
                </a:extLst>
              </a:tr>
            </a:tbl>
          </a:graphicData>
        </a:graphic>
      </p:graphicFrame>
    </p:spTree>
    <p:extLst>
      <p:ext uri="{BB962C8B-B14F-4D97-AF65-F5344CB8AC3E}">
        <p14:creationId xmlns:p14="http://schemas.microsoft.com/office/powerpoint/2010/main" val="3174574416"/>
      </p:ext>
    </p:extLst>
  </p:cSld>
  <p:clrMapOvr>
    <a:masterClrMapping/>
  </p:clrMapOvr>
  <mc:AlternateContent xmlns:mc="http://schemas.openxmlformats.org/markup-compatibility/2006" xmlns:p14="http://schemas.microsoft.com/office/powerpoint/2010/main">
    <mc:Choice Requires="p14">
      <p:transition spd="slow" p14:dur="2000" advClick="0" advTm="6000"/>
    </mc:Choice>
    <mc:Fallback xmlns="">
      <p:transition spd="slow" advClick="0" advTm="6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C1F512F-D476-8329-E13B-558C6A2F686B}"/>
              </a:ext>
            </a:extLst>
          </p:cNvPr>
          <p:cNvGraphicFramePr>
            <a:graphicFrameLocks noGrp="1"/>
          </p:cNvGraphicFramePr>
          <p:nvPr/>
        </p:nvGraphicFramePr>
        <p:xfrm>
          <a:off x="838200" y="1562881"/>
          <a:ext cx="10515600" cy="661035"/>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632191459"/>
                    </a:ext>
                  </a:extLst>
                </a:gridCol>
              </a:tblGrid>
              <a:tr h="0">
                <a:tc>
                  <a:txBody>
                    <a:bodyPr/>
                    <a:lstStyle/>
                    <a:p>
                      <a:pPr marL="0" marR="0" algn="l">
                        <a:lnSpc>
                          <a:spcPct val="115000"/>
                        </a:lnSpc>
                        <a:spcBef>
                          <a:spcPts val="0"/>
                        </a:spcBef>
                        <a:spcAft>
                          <a:spcPts val="0"/>
                        </a:spcAft>
                      </a:pPr>
                      <a:endParaRPr lang="en-US" sz="4000" dirty="0">
                        <a:solidFill>
                          <a:srgbClr val="7F7F7F"/>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3314546359"/>
                  </a:ext>
                </a:extLst>
              </a:tr>
            </a:tbl>
          </a:graphicData>
        </a:graphic>
      </p:graphicFrame>
      <p:graphicFrame>
        <p:nvGraphicFramePr>
          <p:cNvPr id="3" name="Table 2">
            <a:extLst>
              <a:ext uri="{FF2B5EF4-FFF2-40B4-BE49-F238E27FC236}">
                <a16:creationId xmlns:a16="http://schemas.microsoft.com/office/drawing/2014/main" id="{DA66466A-82FB-F85A-C624-913DB1979010}"/>
              </a:ext>
            </a:extLst>
          </p:cNvPr>
          <p:cNvGraphicFramePr>
            <a:graphicFrameLocks noGrp="1"/>
          </p:cNvGraphicFramePr>
          <p:nvPr>
            <p:extLst>
              <p:ext uri="{D42A27DB-BD31-4B8C-83A1-F6EECF244321}">
                <p14:modId xmlns:p14="http://schemas.microsoft.com/office/powerpoint/2010/main" val="1205132385"/>
              </p:ext>
            </p:extLst>
          </p:nvPr>
        </p:nvGraphicFramePr>
        <p:xfrm>
          <a:off x="838200" y="4685199"/>
          <a:ext cx="10515600" cy="548640"/>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1048301561"/>
                    </a:ext>
                  </a:extLst>
                </a:gridCol>
              </a:tblGrid>
              <a:tr h="0">
                <a:tc>
                  <a:txBody>
                    <a:bodyPr/>
                    <a:lstStyle/>
                    <a:p>
                      <a:pPr marL="0" marR="0" algn="ctr">
                        <a:lnSpc>
                          <a:spcPct val="100000"/>
                        </a:lnSpc>
                        <a:spcAft>
                          <a:spcPts val="1100"/>
                        </a:spcAft>
                        <a:buNone/>
                      </a:pPr>
                      <a:endParaRPr lang="en-US" sz="3600" b="1" dirty="0">
                        <a:solidFill>
                          <a:srgbClr val="7F7F7F"/>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410749583"/>
                  </a:ext>
                </a:extLst>
              </a:tr>
            </a:tbl>
          </a:graphicData>
        </a:graphic>
      </p:graphicFrame>
      <p:pic>
        <p:nvPicPr>
          <p:cNvPr id="5" name="Picture 4">
            <a:extLst>
              <a:ext uri="{FF2B5EF4-FFF2-40B4-BE49-F238E27FC236}">
                <a16:creationId xmlns:a16="http://schemas.microsoft.com/office/drawing/2014/main" id="{2FB60F93-C209-3BE5-41A0-CCD8CD7D79D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17417" y="415287"/>
            <a:ext cx="5557167" cy="4879832"/>
          </a:xfrm>
          <a:prstGeom prst="rect">
            <a:avLst/>
          </a:prstGeom>
          <a:noFill/>
          <a:ln>
            <a:noFill/>
          </a:ln>
        </p:spPr>
      </p:pic>
      <p:graphicFrame>
        <p:nvGraphicFramePr>
          <p:cNvPr id="7" name="Table 6">
            <a:extLst>
              <a:ext uri="{FF2B5EF4-FFF2-40B4-BE49-F238E27FC236}">
                <a16:creationId xmlns:a16="http://schemas.microsoft.com/office/drawing/2014/main" id="{953FDEB5-A7AB-E444-9D54-13A40D4BE919}"/>
              </a:ext>
            </a:extLst>
          </p:cNvPr>
          <p:cNvGraphicFramePr>
            <a:graphicFrameLocks noGrp="1"/>
          </p:cNvGraphicFramePr>
          <p:nvPr>
            <p:extLst>
              <p:ext uri="{D42A27DB-BD31-4B8C-83A1-F6EECF244321}">
                <p14:modId xmlns:p14="http://schemas.microsoft.com/office/powerpoint/2010/main" val="346112058"/>
              </p:ext>
            </p:extLst>
          </p:nvPr>
        </p:nvGraphicFramePr>
        <p:xfrm>
          <a:off x="838200" y="5295119"/>
          <a:ext cx="10515600" cy="660781"/>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4157066198"/>
                    </a:ext>
                  </a:extLst>
                </a:gridCol>
              </a:tblGrid>
              <a:tr h="0">
                <a:tc>
                  <a:txBody>
                    <a:bodyPr/>
                    <a:lstStyle/>
                    <a:p>
                      <a:pPr marL="0" marR="0" algn="ctr">
                        <a:lnSpc>
                          <a:spcPct val="115000"/>
                        </a:lnSpc>
                        <a:spcAft>
                          <a:spcPts val="1100"/>
                        </a:spcAft>
                        <a:buNone/>
                      </a:pPr>
                      <a:r>
                        <a:rPr lang="en-US" sz="4000" b="1" dirty="0">
                          <a:effectLst/>
                        </a:rPr>
                        <a:t>What Do I Live For Now?</a:t>
                      </a:r>
                      <a:endParaRPr lang="en-US" sz="4000" b="1" dirty="0">
                        <a:solidFill>
                          <a:srgbClr val="7F7F7F"/>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3551152423"/>
                  </a:ext>
                </a:extLst>
              </a:tr>
            </a:tbl>
          </a:graphicData>
        </a:graphic>
      </p:graphicFrame>
    </p:spTree>
    <p:extLst>
      <p:ext uri="{BB962C8B-B14F-4D97-AF65-F5344CB8AC3E}">
        <p14:creationId xmlns:p14="http://schemas.microsoft.com/office/powerpoint/2010/main" val="1239595405"/>
      </p:ext>
    </p:extLst>
  </p:cSld>
  <p:clrMapOvr>
    <a:masterClrMapping/>
  </p:clrMapOvr>
  <p:transition spd="med" advClick="0" advTm="4000">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E1AAE24-9632-BD8E-8636-EB1366BD2FB7}"/>
              </a:ext>
            </a:extLst>
          </p:cNvPr>
          <p:cNvGraphicFramePr>
            <a:graphicFrameLocks noGrp="1"/>
          </p:cNvGraphicFramePr>
          <p:nvPr>
            <p:extLst>
              <p:ext uri="{D42A27DB-BD31-4B8C-83A1-F6EECF244321}">
                <p14:modId xmlns:p14="http://schemas.microsoft.com/office/powerpoint/2010/main" val="3547786907"/>
              </p:ext>
            </p:extLst>
          </p:nvPr>
        </p:nvGraphicFramePr>
        <p:xfrm>
          <a:off x="321733" y="152848"/>
          <a:ext cx="11633200" cy="6340666"/>
        </p:xfrm>
        <a:graphic>
          <a:graphicData uri="http://schemas.openxmlformats.org/drawingml/2006/table">
            <a:tbl>
              <a:tblPr>
                <a:tableStyleId>{2D5ABB26-0587-4C30-8999-92F81FD0307C}</a:tableStyleId>
              </a:tblPr>
              <a:tblGrid>
                <a:gridCol w="11633200">
                  <a:extLst>
                    <a:ext uri="{9D8B030D-6E8A-4147-A177-3AD203B41FA5}">
                      <a16:colId xmlns:a16="http://schemas.microsoft.com/office/drawing/2014/main" val="3532723668"/>
                    </a:ext>
                  </a:extLst>
                </a:gridCol>
              </a:tblGrid>
              <a:tr h="0">
                <a:tc>
                  <a:txBody>
                    <a:bodyPr/>
                    <a:lstStyle/>
                    <a:p>
                      <a:pPr marL="0" marR="0" algn="ctr">
                        <a:lnSpc>
                          <a:spcPct val="115000"/>
                        </a:lnSpc>
                        <a:spcAft>
                          <a:spcPts val="1100"/>
                        </a:spcAft>
                      </a:pPr>
                      <a:endParaRPr lang="en-US" sz="3600" b="1" dirty="0">
                        <a:effectLst/>
                      </a:endParaRPr>
                    </a:p>
                    <a:p>
                      <a:pPr marL="0" marR="0" algn="ctr">
                        <a:lnSpc>
                          <a:spcPct val="115000"/>
                        </a:lnSpc>
                        <a:spcAft>
                          <a:spcPts val="1100"/>
                        </a:spcAft>
                      </a:pPr>
                      <a:r>
                        <a:rPr lang="en-US" sz="3600" b="1" dirty="0">
                          <a:solidFill>
                            <a:srgbClr val="FF0000"/>
                          </a:solidFill>
                          <a:effectLst/>
                        </a:rPr>
                        <a:t>Beech Grove Mission Statement</a:t>
                      </a:r>
                    </a:p>
                    <a:p>
                      <a:pPr marL="0" marR="0" algn="ctr">
                        <a:lnSpc>
                          <a:spcPct val="115000"/>
                        </a:lnSpc>
                        <a:spcAft>
                          <a:spcPts val="1100"/>
                        </a:spcAft>
                      </a:pPr>
                      <a:r>
                        <a:rPr lang="en-US" sz="3600" b="1" strike="noStrike" dirty="0">
                          <a:effectLst/>
                        </a:rPr>
                        <a:t>OUR BEECH GROVE CHURCH IS A FAMILY THAT LIVES BY FAITH, IS KNOWN BY LOVE, AND IS A VOICE OF HOPE.</a:t>
                      </a:r>
                    </a:p>
                    <a:p>
                      <a:pPr marL="0" marR="0" algn="ctr">
                        <a:lnSpc>
                          <a:spcPct val="115000"/>
                        </a:lnSpc>
                        <a:spcAft>
                          <a:spcPts val="1100"/>
                        </a:spcAft>
                      </a:pPr>
                      <a:r>
                        <a:rPr lang="en-US" sz="3600" b="1" strike="noStrike" dirty="0">
                          <a:effectLst/>
                        </a:rPr>
                        <a:t> </a:t>
                      </a:r>
                    </a:p>
                    <a:p>
                      <a:pPr marL="0" marR="0" algn="ctr">
                        <a:lnSpc>
                          <a:spcPct val="115000"/>
                        </a:lnSpc>
                        <a:spcAft>
                          <a:spcPts val="1100"/>
                        </a:spcAft>
                      </a:pPr>
                      <a:r>
                        <a:rPr lang="en-US" sz="3600" b="1" dirty="0">
                          <a:solidFill>
                            <a:srgbClr val="FF0000"/>
                          </a:solidFill>
                          <a:effectLst/>
                        </a:rPr>
                        <a:t>Beech Grove Vision Statement</a:t>
                      </a:r>
                    </a:p>
                    <a:p>
                      <a:pPr marL="0" marR="0" algn="ctr">
                        <a:lnSpc>
                          <a:spcPct val="115000"/>
                        </a:lnSpc>
                        <a:spcAft>
                          <a:spcPts val="1100"/>
                        </a:spcAft>
                      </a:pPr>
                      <a:r>
                        <a:rPr lang="en-US" sz="3600" b="1" dirty="0">
                          <a:effectLst/>
                        </a:rPr>
                        <a:t>OUR BEECH GROVE FAMILY FOCUS IS TO GUIDE PEOPLE WITH GOD’S WORD TOWARD A CLOSER RELATIONSHIP WITH HIM.</a:t>
                      </a:r>
                      <a:endParaRPr lang="en-US" sz="3600" b="1" dirty="0">
                        <a:solidFill>
                          <a:srgbClr val="7F7F7F"/>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1534705600"/>
                  </a:ext>
                </a:extLst>
              </a:tr>
            </a:tbl>
          </a:graphicData>
        </a:graphic>
      </p:graphicFrame>
      <p:sp>
        <p:nvSpPr>
          <p:cNvPr id="2" name="Rectangle 1">
            <a:extLst>
              <a:ext uri="{FF2B5EF4-FFF2-40B4-BE49-F238E27FC236}">
                <a16:creationId xmlns:a16="http://schemas.microsoft.com/office/drawing/2014/main" id="{3724141A-34CD-5266-35AC-512E215EBFB6}"/>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255300970"/>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98C3CA-AC49-5686-9ADE-8021AB023FF6}"/>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702114946"/>
              </p:ext>
            </p:extLst>
          </p:nvPr>
        </p:nvGraphicFramePr>
        <p:xfrm>
          <a:off x="5200885" y="100844"/>
          <a:ext cx="6771483" cy="6697790"/>
        </p:xfrm>
        <a:graphic>
          <a:graphicData uri="http://schemas.openxmlformats.org/drawingml/2006/table">
            <a:tbl>
              <a:tblPr>
                <a:tableStyleId>{2D5ABB26-0587-4C30-8999-92F81FD0307C}</a:tableStyleId>
              </a:tblPr>
              <a:tblGrid>
                <a:gridCol w="6771483">
                  <a:extLst>
                    <a:ext uri="{9D8B030D-6E8A-4147-A177-3AD203B41FA5}">
                      <a16:colId xmlns:a16="http://schemas.microsoft.com/office/drawing/2014/main" val="20000"/>
                    </a:ext>
                  </a:extLst>
                </a:gridCol>
              </a:tblGrid>
              <a:tr h="0">
                <a:tc>
                  <a:txBody>
                    <a:bodyPr/>
                    <a:lstStyle/>
                    <a:p>
                      <a:pPr marL="0" marR="0" algn="ctr">
                        <a:lnSpc>
                          <a:spcPct val="115000"/>
                        </a:lnSpc>
                        <a:spcBef>
                          <a:spcPts val="0"/>
                        </a:spcBef>
                        <a:spcAft>
                          <a:spcPts val="0"/>
                        </a:spcAft>
                        <a:tabLst>
                          <a:tab pos="3657600" algn="r"/>
                        </a:tabLst>
                      </a:pPr>
                      <a:r>
                        <a:rPr lang="en-US" sz="3200" b="1" u="sng" dirty="0">
                          <a:solidFill>
                            <a:srgbClr val="FF0000"/>
                          </a:solidFill>
                          <a:effectLst/>
                          <a:highlight>
                            <a:srgbClr val="FFFF00"/>
                          </a:highlight>
                        </a:rPr>
                        <a:t>Visitor’s First Time Here</a:t>
                      </a:r>
                      <a:r>
                        <a:rPr lang="en-US" sz="3200" b="1" dirty="0">
                          <a:solidFill>
                            <a:srgbClr val="FF0000"/>
                          </a:solidFill>
                          <a:effectLst/>
                          <a:highlight>
                            <a:srgbClr val="FFFF00"/>
                          </a:highlight>
                        </a:rPr>
                        <a:t>? </a:t>
                      </a:r>
                    </a:p>
                    <a:p>
                      <a:pPr marL="0" marR="0" algn="ctr">
                        <a:lnSpc>
                          <a:spcPct val="115000"/>
                        </a:lnSpc>
                        <a:spcBef>
                          <a:spcPts val="0"/>
                        </a:spcBef>
                        <a:spcAft>
                          <a:spcPts val="0"/>
                        </a:spcAft>
                        <a:tabLst>
                          <a:tab pos="3657600" algn="r"/>
                        </a:tabLst>
                      </a:pPr>
                      <a:r>
                        <a:rPr lang="en-US" sz="3200" b="1" dirty="0">
                          <a:effectLst/>
                          <a:highlight>
                            <a:srgbClr val="FFFF00"/>
                          </a:highlight>
                        </a:rPr>
                        <a:t> If so, we want to meet you!</a:t>
                      </a:r>
                    </a:p>
                    <a:p>
                      <a:pPr marL="0" marR="0" algn="ctr">
                        <a:lnSpc>
                          <a:spcPct val="115000"/>
                        </a:lnSpc>
                        <a:spcBef>
                          <a:spcPts val="0"/>
                        </a:spcBef>
                        <a:spcAft>
                          <a:spcPts val="0"/>
                        </a:spcAft>
                        <a:tabLst>
                          <a:tab pos="3657600" algn="r"/>
                        </a:tabLst>
                      </a:pPr>
                      <a:r>
                        <a:rPr lang="en-US" sz="3200" b="1" dirty="0">
                          <a:effectLst/>
                          <a:highlight>
                            <a:srgbClr val="FFFF00"/>
                          </a:highlight>
                        </a:rPr>
                        <a:t>Please fill out a visitor card in the </a:t>
                      </a:r>
                    </a:p>
                    <a:p>
                      <a:pPr marL="0" marR="0" algn="ctr">
                        <a:lnSpc>
                          <a:spcPct val="115000"/>
                        </a:lnSpc>
                        <a:spcBef>
                          <a:spcPts val="0"/>
                        </a:spcBef>
                        <a:spcAft>
                          <a:spcPts val="0"/>
                        </a:spcAft>
                        <a:tabLst>
                          <a:tab pos="3657600" algn="r"/>
                        </a:tabLst>
                      </a:pPr>
                      <a:r>
                        <a:rPr lang="en-US" sz="3200" b="1" dirty="0">
                          <a:effectLst/>
                          <a:highlight>
                            <a:srgbClr val="FFFF00"/>
                          </a:highlight>
                        </a:rPr>
                        <a:t>pews and drop in the offering plate.  </a:t>
                      </a:r>
                    </a:p>
                    <a:p>
                      <a:pPr marL="0" marR="0" algn="ctr">
                        <a:lnSpc>
                          <a:spcPct val="115000"/>
                        </a:lnSpc>
                        <a:spcBef>
                          <a:spcPts val="0"/>
                        </a:spcBef>
                        <a:spcAft>
                          <a:spcPts val="0"/>
                        </a:spcAft>
                        <a:tabLst>
                          <a:tab pos="3657600" algn="r"/>
                        </a:tabLst>
                      </a:pPr>
                      <a:endParaRPr lang="en-US" sz="3200" b="1" dirty="0">
                        <a:effectLst/>
                        <a:highlight>
                          <a:srgbClr val="FFFF00"/>
                        </a:highlight>
                      </a:endParaRPr>
                    </a:p>
                    <a:p>
                      <a:pPr marL="0" marR="0" algn="ctr">
                        <a:lnSpc>
                          <a:spcPct val="115000"/>
                        </a:lnSpc>
                        <a:spcBef>
                          <a:spcPts val="0"/>
                        </a:spcBef>
                        <a:spcAft>
                          <a:spcPts val="0"/>
                        </a:spcAft>
                        <a:tabLst>
                          <a:tab pos="3657600" algn="r"/>
                        </a:tabLst>
                      </a:pPr>
                      <a:r>
                        <a:rPr lang="en-US" sz="3200" b="1" dirty="0">
                          <a:effectLst/>
                          <a:highlight>
                            <a:srgbClr val="FFFF00"/>
                          </a:highlight>
                        </a:rPr>
                        <a:t>We have a welcome packet </a:t>
                      </a:r>
                    </a:p>
                    <a:p>
                      <a:pPr marL="0" marR="0" algn="ctr">
                        <a:lnSpc>
                          <a:spcPct val="115000"/>
                        </a:lnSpc>
                        <a:spcBef>
                          <a:spcPts val="0"/>
                        </a:spcBef>
                        <a:spcAft>
                          <a:spcPts val="0"/>
                        </a:spcAft>
                        <a:tabLst>
                          <a:tab pos="3657600" algn="r"/>
                        </a:tabLst>
                      </a:pPr>
                      <a:r>
                        <a:rPr lang="en-US" sz="3200" b="1" dirty="0">
                          <a:effectLst/>
                          <a:highlight>
                            <a:srgbClr val="FFFF00"/>
                          </a:highlight>
                        </a:rPr>
                        <a:t>available in the foyer</a:t>
                      </a:r>
                    </a:p>
                    <a:p>
                      <a:pPr marL="0" marR="0" algn="ctr">
                        <a:lnSpc>
                          <a:spcPct val="115000"/>
                        </a:lnSpc>
                        <a:spcBef>
                          <a:spcPts val="0"/>
                        </a:spcBef>
                        <a:spcAft>
                          <a:spcPts val="0"/>
                        </a:spcAft>
                        <a:tabLst>
                          <a:tab pos="3657600" algn="r"/>
                        </a:tabLst>
                      </a:pPr>
                      <a:r>
                        <a:rPr lang="en-US" sz="3200" b="1" dirty="0">
                          <a:effectLst/>
                          <a:highlight>
                            <a:srgbClr val="FFFF00"/>
                          </a:highlight>
                        </a:rPr>
                        <a:t>for you to take home.  </a:t>
                      </a:r>
                    </a:p>
                    <a:p>
                      <a:pPr marL="0" marR="0" algn="ctr">
                        <a:lnSpc>
                          <a:spcPct val="115000"/>
                        </a:lnSpc>
                        <a:spcBef>
                          <a:spcPts val="0"/>
                        </a:spcBef>
                        <a:spcAft>
                          <a:spcPts val="0"/>
                        </a:spcAft>
                        <a:tabLst>
                          <a:tab pos="3657600" algn="r"/>
                        </a:tabLst>
                      </a:pPr>
                      <a:r>
                        <a:rPr lang="en-US" sz="3200" b="1" dirty="0">
                          <a:effectLst/>
                          <a:highlight>
                            <a:srgbClr val="FFFF00"/>
                          </a:highlight>
                        </a:rPr>
                        <a:t>We are glad you are here today!</a:t>
                      </a:r>
                    </a:p>
                    <a:p>
                      <a:pPr marL="0" marR="0" algn="ctr">
                        <a:lnSpc>
                          <a:spcPct val="115000"/>
                        </a:lnSpc>
                        <a:spcBef>
                          <a:spcPts val="0"/>
                        </a:spcBef>
                        <a:spcAft>
                          <a:spcPts val="0"/>
                        </a:spcAft>
                        <a:tabLst>
                          <a:tab pos="3657600" algn="r"/>
                        </a:tabLst>
                      </a:pPr>
                      <a:endParaRPr lang="en-US" sz="3200" b="1" dirty="0">
                        <a:effectLst/>
                        <a:highlight>
                          <a:srgbClr val="FFFF00"/>
                        </a:highlight>
                      </a:endParaRPr>
                    </a:p>
                    <a:p>
                      <a:pPr marL="0" marR="0" algn="ctr">
                        <a:lnSpc>
                          <a:spcPct val="115000"/>
                        </a:lnSpc>
                        <a:spcBef>
                          <a:spcPts val="0"/>
                        </a:spcBef>
                        <a:spcAft>
                          <a:spcPts val="0"/>
                        </a:spcAft>
                        <a:tabLst>
                          <a:tab pos="3657600" algn="r"/>
                        </a:tabLst>
                      </a:pPr>
                      <a:r>
                        <a:rPr lang="en-US" sz="3200" b="1" dirty="0">
                          <a:solidFill>
                            <a:srgbClr val="00B0F0"/>
                          </a:solidFill>
                          <a:effectLst/>
                          <a:highlight>
                            <a:srgbClr val="FFFF00"/>
                          </a:highlight>
                        </a:rPr>
                        <a:t>THANK YOU FOR VISITING </a:t>
                      </a:r>
                    </a:p>
                    <a:p>
                      <a:pPr marL="0" marR="0" algn="ctr">
                        <a:lnSpc>
                          <a:spcPct val="115000"/>
                        </a:lnSpc>
                        <a:spcBef>
                          <a:spcPts val="0"/>
                        </a:spcBef>
                        <a:spcAft>
                          <a:spcPts val="0"/>
                        </a:spcAft>
                        <a:tabLst>
                          <a:tab pos="3657600" algn="r"/>
                        </a:tabLst>
                      </a:pPr>
                      <a:r>
                        <a:rPr lang="en-US" sz="3200" b="1" dirty="0">
                          <a:solidFill>
                            <a:srgbClr val="00B0F0"/>
                          </a:solidFill>
                          <a:effectLst/>
                          <a:highlight>
                            <a:srgbClr val="FFFF00"/>
                          </a:highlight>
                        </a:rPr>
                        <a:t>WITH US TODAY! </a:t>
                      </a:r>
                      <a:endParaRPr lang="en-US" sz="3200" b="1" i="1" dirty="0">
                        <a:solidFill>
                          <a:srgbClr val="00B0F0"/>
                        </a:solidFill>
                        <a:effectLst/>
                        <a:highlight>
                          <a:srgbClr val="FFFF00"/>
                        </a:highlight>
                        <a:latin typeface="Palatino Linotype" panose="02040502050505030304" pitchFamily="18" charset="0"/>
                        <a:ea typeface="Times New Roman" panose="02020603050405020304" pitchFamily="18" charset="0"/>
                        <a:cs typeface="Times New Roman" panose="02020603050405020304" pitchFamily="18" charset="0"/>
                      </a:endParaRPr>
                    </a:p>
                  </a:txBody>
                  <a:tcPr marL="118745" marR="118745" marT="0" marB="0"/>
                </a:tc>
                <a:extLst>
                  <a:ext uri="{0D108BD9-81ED-4DB2-BD59-A6C34878D82A}">
                    <a16:rowId xmlns:a16="http://schemas.microsoft.com/office/drawing/2014/main" val="10000"/>
                  </a:ext>
                </a:extLst>
              </a:tr>
            </a:tbl>
          </a:graphicData>
        </a:graphic>
      </p:graphicFrame>
      <p:pic>
        <p:nvPicPr>
          <p:cNvPr id="3" name="Picture 2">
            <a:extLst>
              <a:ext uri="{FF2B5EF4-FFF2-40B4-BE49-F238E27FC236}">
                <a16:creationId xmlns:a16="http://schemas.microsoft.com/office/drawing/2014/main" id="{5B48CD83-7593-4C45-8D0E-4F6FBCE04349}"/>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4112" r="22687"/>
          <a:stretch/>
        </p:blipFill>
        <p:spPr>
          <a:xfrm rot="20110923">
            <a:off x="1059505" y="234071"/>
            <a:ext cx="2866947" cy="3752724"/>
          </a:xfrm>
          <a:prstGeom prst="rect">
            <a:avLst/>
          </a:prstGeom>
        </p:spPr>
      </p:pic>
      <p:sp>
        <p:nvSpPr>
          <p:cNvPr id="7" name="Rectangle 6">
            <a:extLst>
              <a:ext uri="{FF2B5EF4-FFF2-40B4-BE49-F238E27FC236}">
                <a16:creationId xmlns:a16="http://schemas.microsoft.com/office/drawing/2014/main" id="{ED7AF423-90F7-487B-A6AA-6E0070192F6D}"/>
              </a:ext>
            </a:extLst>
          </p:cNvPr>
          <p:cNvSpPr/>
          <p:nvPr/>
        </p:nvSpPr>
        <p:spPr>
          <a:xfrm rot="19524425">
            <a:off x="1265700" y="1268095"/>
            <a:ext cx="2360326" cy="1200329"/>
          </a:xfrm>
          <a:prstGeom prst="rect">
            <a:avLst/>
          </a:prstGeom>
          <a:noFill/>
        </p:spPr>
        <p:txBody>
          <a:bodyPr wrap="none" lIns="91440" tIns="45720" rIns="91440" bIns="45720">
            <a:spAutoFit/>
          </a:bodyPr>
          <a:lstStyle/>
          <a:p>
            <a:pPr algn="ctr"/>
            <a:r>
              <a:rPr lang="en-US" sz="3600" b="0" cap="none" spc="0" dirty="0">
                <a:ln w="0"/>
                <a:solidFill>
                  <a:schemeClr val="tx1"/>
                </a:solidFill>
                <a:effectLst>
                  <a:outerShdw blurRad="38100" dist="19050" dir="2700000" algn="tl" rotWithShape="0">
                    <a:schemeClr val="dk1">
                      <a:alpha val="40000"/>
                    </a:schemeClr>
                  </a:outerShdw>
                </a:effectLst>
              </a:rPr>
              <a:t>FIRST TIME </a:t>
            </a:r>
          </a:p>
          <a:p>
            <a:pPr algn="ctr"/>
            <a:r>
              <a:rPr lang="en-US" sz="3600" b="0" cap="none" spc="0" dirty="0">
                <a:ln w="0"/>
                <a:solidFill>
                  <a:schemeClr val="tx1"/>
                </a:solidFill>
                <a:effectLst>
                  <a:outerShdw blurRad="38100" dist="19050" dir="2700000" algn="tl" rotWithShape="0">
                    <a:schemeClr val="dk1">
                      <a:alpha val="40000"/>
                    </a:schemeClr>
                  </a:outerShdw>
                </a:effectLst>
              </a:rPr>
              <a:t>HERE?</a:t>
            </a:r>
          </a:p>
        </p:txBody>
      </p:sp>
      <p:pic>
        <p:nvPicPr>
          <p:cNvPr id="8" name="Picture 7">
            <a:extLst>
              <a:ext uri="{FF2B5EF4-FFF2-40B4-BE49-F238E27FC236}">
                <a16:creationId xmlns:a16="http://schemas.microsoft.com/office/drawing/2014/main" id="{D2AFDB5E-27C4-49A8-B7B5-1D98C090EBA6}"/>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7457" t="21891" r="28555" b="26892"/>
          <a:stretch/>
        </p:blipFill>
        <p:spPr>
          <a:xfrm rot="20110923">
            <a:off x="1218759" y="3205957"/>
            <a:ext cx="3258642" cy="2920598"/>
          </a:xfrm>
          <a:prstGeom prst="rect">
            <a:avLst/>
          </a:prstGeom>
        </p:spPr>
      </p:pic>
      <p:sp>
        <p:nvSpPr>
          <p:cNvPr id="9" name="Rectangle 8">
            <a:extLst>
              <a:ext uri="{FF2B5EF4-FFF2-40B4-BE49-F238E27FC236}">
                <a16:creationId xmlns:a16="http://schemas.microsoft.com/office/drawing/2014/main" id="{49157FD3-6043-4E3D-96EB-CE31F34D4010}"/>
              </a:ext>
            </a:extLst>
          </p:cNvPr>
          <p:cNvSpPr/>
          <p:nvPr/>
        </p:nvSpPr>
        <p:spPr>
          <a:xfrm rot="19931556">
            <a:off x="1706660" y="3697823"/>
            <a:ext cx="2166042" cy="1754326"/>
          </a:xfrm>
          <a:prstGeom prst="rect">
            <a:avLst/>
          </a:prstGeom>
          <a:noFill/>
        </p:spPr>
        <p:txBody>
          <a:bodyPr wrap="none" lIns="91440" tIns="45720" rIns="91440" bIns="45720">
            <a:spAutoFit/>
          </a:bodyPr>
          <a:lstStyle/>
          <a:p>
            <a:pPr algn="ctr"/>
            <a:r>
              <a:rPr lang="en-US" sz="3600" b="0" cap="none" spc="0" dirty="0">
                <a:ln w="0"/>
                <a:solidFill>
                  <a:schemeClr val="tx1"/>
                </a:solidFill>
                <a:effectLst>
                  <a:outerShdw blurRad="38100" dist="19050" dir="2700000" algn="tl" rotWithShape="0">
                    <a:schemeClr val="dk1">
                      <a:alpha val="40000"/>
                    </a:schemeClr>
                  </a:outerShdw>
                </a:effectLst>
              </a:rPr>
              <a:t>CALLING </a:t>
            </a:r>
            <a:endParaRPr lang="en-US" sz="3600" dirty="0">
              <a:ln w="0"/>
              <a:effectLst>
                <a:outerShdw blurRad="38100" dist="19050" dir="2700000" algn="tl" rotWithShape="0">
                  <a:schemeClr val="dk1">
                    <a:alpha val="40000"/>
                  </a:schemeClr>
                </a:outerShdw>
              </a:effectLst>
            </a:endParaRPr>
          </a:p>
          <a:p>
            <a:pPr algn="ctr"/>
            <a:r>
              <a:rPr lang="en-US" sz="3600" b="0" cap="none" spc="0" dirty="0">
                <a:ln w="0"/>
                <a:solidFill>
                  <a:schemeClr val="tx1"/>
                </a:solidFill>
                <a:effectLst>
                  <a:outerShdw blurRad="38100" dist="19050" dir="2700000" algn="tl" rotWithShape="0">
                    <a:schemeClr val="dk1">
                      <a:alpha val="40000"/>
                    </a:schemeClr>
                  </a:outerShdw>
                </a:effectLst>
              </a:rPr>
              <a:t>ALL</a:t>
            </a:r>
          </a:p>
          <a:p>
            <a:pPr algn="ctr"/>
            <a:r>
              <a:rPr lang="en-US" sz="3600" dirty="0">
                <a:ln w="0"/>
                <a:effectLst>
                  <a:outerShdw blurRad="38100" dist="19050" dir="2700000" algn="tl" rotWithShape="0">
                    <a:schemeClr val="dk1">
                      <a:alpha val="40000"/>
                    </a:schemeClr>
                  </a:outerShdw>
                </a:effectLst>
              </a:rPr>
              <a:t>VISITORS!!</a:t>
            </a:r>
            <a:endParaRPr lang="en-US" sz="3600" b="0" cap="none" spc="0" dirty="0">
              <a:ln w="0"/>
              <a:solidFill>
                <a:schemeClr val="tx1"/>
              </a:solidFill>
              <a:effectLst>
                <a:outerShdw blurRad="38100" dist="19050" dir="2700000" algn="tl" rotWithShape="0">
                  <a:schemeClr val="dk1">
                    <a:alpha val="40000"/>
                  </a:schemeClr>
                </a:outerShdw>
              </a:effectLst>
            </a:endParaRPr>
          </a:p>
        </p:txBody>
      </p:sp>
    </p:spTree>
    <p:custDataLst>
      <p:tags r:id="rId1"/>
    </p:custDataLst>
    <p:extLst>
      <p:ext uri="{BB962C8B-B14F-4D97-AF65-F5344CB8AC3E}">
        <p14:creationId xmlns:p14="http://schemas.microsoft.com/office/powerpoint/2010/main" val="1275721952"/>
      </p:ext>
    </p:extLst>
  </p:cSld>
  <p:clrMapOvr>
    <a:masterClrMapping/>
  </p:clrMapOvr>
  <p:transition spd="slow" advClick="0" advTm="300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F4790-2300-98E9-EA3A-30CA29D9A3A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FA1A034-9447-2DC3-341D-6D9D5FFC3F5B}"/>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EE4BA2D2-70C2-C256-0296-527A6FE871F3}"/>
              </a:ext>
            </a:extLst>
          </p:cNvPr>
          <p:cNvGraphicFramePr>
            <a:graphicFrameLocks noGrp="1"/>
          </p:cNvGraphicFramePr>
          <p:nvPr>
            <p:extLst>
              <p:ext uri="{D42A27DB-BD31-4B8C-83A1-F6EECF244321}">
                <p14:modId xmlns:p14="http://schemas.microsoft.com/office/powerpoint/2010/main" val="257541910"/>
              </p:ext>
            </p:extLst>
          </p:nvPr>
        </p:nvGraphicFramePr>
        <p:xfrm>
          <a:off x="5524414" y="418302"/>
          <a:ext cx="6667586" cy="5715699"/>
        </p:xfrm>
        <a:graphic>
          <a:graphicData uri="http://schemas.openxmlformats.org/drawingml/2006/table">
            <a:tbl>
              <a:tblPr>
                <a:tableStyleId>{2D5ABB26-0587-4C30-8999-92F81FD0307C}</a:tableStyleId>
              </a:tblPr>
              <a:tblGrid>
                <a:gridCol w="6667586">
                  <a:extLst>
                    <a:ext uri="{9D8B030D-6E8A-4147-A177-3AD203B41FA5}">
                      <a16:colId xmlns:a16="http://schemas.microsoft.com/office/drawing/2014/main" val="971525296"/>
                    </a:ext>
                  </a:extLst>
                </a:gridCol>
              </a:tblGrid>
              <a:tr h="0">
                <a:tc>
                  <a:txBody>
                    <a:bodyPr/>
                    <a:lstStyle/>
                    <a:p>
                      <a:pPr marL="0" marR="0" algn="ctr">
                        <a:lnSpc>
                          <a:spcPct val="115000"/>
                        </a:lnSpc>
                        <a:buNone/>
                        <a:tabLst>
                          <a:tab pos="2733675" algn="l"/>
                        </a:tabLst>
                      </a:pPr>
                      <a:r>
                        <a:rPr lang="en-US" sz="6600" dirty="0">
                          <a:effectLst/>
                        </a:rPr>
                        <a:t>Today </a:t>
                      </a:r>
                    </a:p>
                    <a:p>
                      <a:pPr marL="0" marR="0" algn="ctr">
                        <a:lnSpc>
                          <a:spcPct val="115000"/>
                        </a:lnSpc>
                        <a:buNone/>
                        <a:tabLst>
                          <a:tab pos="2733675" algn="l"/>
                        </a:tabLst>
                      </a:pPr>
                      <a:r>
                        <a:rPr lang="en-US" sz="6600" dirty="0">
                          <a:effectLst/>
                        </a:rPr>
                        <a:t>After Church: </a:t>
                      </a:r>
                    </a:p>
                    <a:p>
                      <a:pPr marL="0" marR="0" algn="ctr">
                        <a:lnSpc>
                          <a:spcPct val="115000"/>
                        </a:lnSpc>
                        <a:buNone/>
                        <a:tabLst>
                          <a:tab pos="2733675" algn="l"/>
                        </a:tabLst>
                      </a:pPr>
                      <a:r>
                        <a:rPr lang="en-US" sz="6600" dirty="0">
                          <a:effectLst/>
                        </a:rPr>
                        <a:t>Church </a:t>
                      </a:r>
                    </a:p>
                    <a:p>
                      <a:pPr marL="0" marR="0" algn="ctr">
                        <a:lnSpc>
                          <a:spcPct val="115000"/>
                        </a:lnSpc>
                        <a:buNone/>
                        <a:tabLst>
                          <a:tab pos="2733675" algn="l"/>
                        </a:tabLst>
                      </a:pPr>
                      <a:r>
                        <a:rPr lang="en-US" sz="6600" dirty="0">
                          <a:effectLst/>
                        </a:rPr>
                        <a:t>Board</a:t>
                      </a:r>
                    </a:p>
                    <a:p>
                      <a:pPr marL="0" marR="0" algn="ctr">
                        <a:lnSpc>
                          <a:spcPct val="115000"/>
                        </a:lnSpc>
                        <a:buNone/>
                        <a:tabLst>
                          <a:tab pos="2733675" algn="l"/>
                        </a:tabLst>
                      </a:pPr>
                      <a:r>
                        <a:rPr lang="en-US" sz="6600" dirty="0">
                          <a:effectLst/>
                        </a:rPr>
                        <a:t>Meeting</a:t>
                      </a:r>
                    </a:p>
                  </a:txBody>
                  <a:tcPr marL="114300" marR="114300" marT="0" marB="0"/>
                </a:tc>
                <a:extLst>
                  <a:ext uri="{0D108BD9-81ED-4DB2-BD59-A6C34878D82A}">
                    <a16:rowId xmlns:a16="http://schemas.microsoft.com/office/drawing/2014/main" val="3880810780"/>
                  </a:ext>
                </a:extLst>
              </a:tr>
            </a:tbl>
          </a:graphicData>
        </a:graphic>
      </p:graphicFrame>
      <p:pic>
        <p:nvPicPr>
          <p:cNvPr id="6" name="Picture 5">
            <a:extLst>
              <a:ext uri="{FF2B5EF4-FFF2-40B4-BE49-F238E27FC236}">
                <a16:creationId xmlns:a16="http://schemas.microsoft.com/office/drawing/2014/main" id="{7AC1FDC6-1BE9-8821-C3AD-127F126445F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rot="19599383">
            <a:off x="546216" y="1112309"/>
            <a:ext cx="5441657" cy="3617133"/>
          </a:xfrm>
          <a:prstGeom prst="rect">
            <a:avLst/>
          </a:prstGeom>
        </p:spPr>
      </p:pic>
    </p:spTree>
    <p:extLst>
      <p:ext uri="{BB962C8B-B14F-4D97-AF65-F5344CB8AC3E}">
        <p14:creationId xmlns:p14="http://schemas.microsoft.com/office/powerpoint/2010/main" val="259494900"/>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A875B-4F38-F4A3-48F8-AD255192466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F71BF86-2E5E-BE47-CC19-771EEF5E04A0}"/>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7" name="Table 6">
            <a:extLst>
              <a:ext uri="{FF2B5EF4-FFF2-40B4-BE49-F238E27FC236}">
                <a16:creationId xmlns:a16="http://schemas.microsoft.com/office/drawing/2014/main" id="{EF7CAFC8-C43B-4CAF-D5D0-A317691C38C0}"/>
              </a:ext>
            </a:extLst>
          </p:cNvPr>
          <p:cNvGraphicFramePr>
            <a:graphicFrameLocks noGrp="1"/>
          </p:cNvGraphicFramePr>
          <p:nvPr>
            <p:extLst>
              <p:ext uri="{D42A27DB-BD31-4B8C-83A1-F6EECF244321}">
                <p14:modId xmlns:p14="http://schemas.microsoft.com/office/powerpoint/2010/main" val="2312735903"/>
              </p:ext>
            </p:extLst>
          </p:nvPr>
        </p:nvGraphicFramePr>
        <p:xfrm>
          <a:off x="596464" y="309612"/>
          <a:ext cx="10515600" cy="3040190"/>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3751560928"/>
                    </a:ext>
                  </a:extLst>
                </a:gridCol>
              </a:tblGrid>
              <a:tr h="0">
                <a:tc>
                  <a:txBody>
                    <a:bodyPr/>
                    <a:lstStyle/>
                    <a:p>
                      <a:pPr marL="0" marR="0" algn="ctr">
                        <a:lnSpc>
                          <a:spcPct val="115000"/>
                        </a:lnSpc>
                        <a:buNone/>
                        <a:tabLst>
                          <a:tab pos="2733675" algn="l"/>
                        </a:tabLst>
                      </a:pPr>
                      <a:r>
                        <a:rPr lang="en-US" sz="4400" b="1" dirty="0">
                          <a:solidFill>
                            <a:srgbClr val="2A4F1C"/>
                          </a:solidFill>
                          <a:effectLst/>
                          <a:latin typeface="Arial Black" panose="020B0A04020102020204" pitchFamily="34" charset="0"/>
                          <a:ea typeface="Times New Roman" panose="02020603050405020304" pitchFamily="18" charset="0"/>
                          <a:cs typeface="Arial" panose="020B0604020202020204" pitchFamily="34" charset="0"/>
                        </a:rPr>
                        <a:t>DARTBALL</a:t>
                      </a:r>
                    </a:p>
                    <a:p>
                      <a:pPr marL="0" marR="0" algn="ctr">
                        <a:lnSpc>
                          <a:spcPct val="115000"/>
                        </a:lnSpc>
                        <a:buNone/>
                        <a:tabLst>
                          <a:tab pos="2733675" algn="l"/>
                        </a:tabLst>
                      </a:pPr>
                      <a:r>
                        <a:rPr lang="en-US" sz="4400" b="1" dirty="0">
                          <a:solidFill>
                            <a:srgbClr val="2A4F1C"/>
                          </a:solidFill>
                          <a:effectLst/>
                          <a:latin typeface="Arial Black" panose="020B0A04020102020204" pitchFamily="34" charset="0"/>
                          <a:ea typeface="Times New Roman" panose="02020603050405020304" pitchFamily="18" charset="0"/>
                          <a:cs typeface="Arial" panose="020B0604020202020204" pitchFamily="34" charset="0"/>
                        </a:rPr>
                        <a:t>3</a:t>
                      </a:r>
                      <a:r>
                        <a:rPr lang="en-US" sz="4400" b="1" baseline="30000" dirty="0">
                          <a:solidFill>
                            <a:srgbClr val="2A4F1C"/>
                          </a:solidFill>
                          <a:effectLst/>
                          <a:latin typeface="Arial Black" panose="020B0A04020102020204" pitchFamily="34" charset="0"/>
                          <a:ea typeface="Times New Roman" panose="02020603050405020304" pitchFamily="18" charset="0"/>
                          <a:cs typeface="Arial" panose="020B0604020202020204" pitchFamily="34" charset="0"/>
                        </a:rPr>
                        <a:t>rd</a:t>
                      </a:r>
                      <a:r>
                        <a:rPr lang="en-US" sz="4400" b="1" dirty="0">
                          <a:solidFill>
                            <a:srgbClr val="2A4F1C"/>
                          </a:solidFill>
                          <a:effectLst/>
                          <a:latin typeface="Arial Black" panose="020B0A04020102020204" pitchFamily="34" charset="0"/>
                          <a:ea typeface="Times New Roman" panose="02020603050405020304" pitchFamily="18" charset="0"/>
                          <a:cs typeface="Arial" panose="020B0604020202020204" pitchFamily="34" charset="0"/>
                        </a:rPr>
                        <a:t>  GAME </a:t>
                      </a:r>
                    </a:p>
                    <a:p>
                      <a:pPr marL="0" marR="0" algn="ctr">
                        <a:lnSpc>
                          <a:spcPct val="115000"/>
                        </a:lnSpc>
                        <a:buNone/>
                        <a:tabLst>
                          <a:tab pos="2733675" algn="l"/>
                        </a:tabLst>
                      </a:pPr>
                      <a:r>
                        <a:rPr lang="en-US" sz="4400" b="1" dirty="0">
                          <a:solidFill>
                            <a:srgbClr val="2A4F1C"/>
                          </a:solidFill>
                          <a:effectLst/>
                          <a:latin typeface="Arial Black" panose="020B0A04020102020204" pitchFamily="34" charset="0"/>
                          <a:ea typeface="Times New Roman" panose="02020603050405020304" pitchFamily="18" charset="0"/>
                          <a:cs typeface="Arial" panose="020B0604020202020204" pitchFamily="34" charset="0"/>
                        </a:rPr>
                        <a:t>MONDAY, NOVEMBER 3</a:t>
                      </a:r>
                    </a:p>
                    <a:p>
                      <a:pPr marL="0" marR="0" algn="ctr">
                        <a:lnSpc>
                          <a:spcPct val="115000"/>
                        </a:lnSpc>
                        <a:buNone/>
                        <a:tabLst>
                          <a:tab pos="2733675" algn="l"/>
                        </a:tabLst>
                      </a:pPr>
                      <a:r>
                        <a:rPr lang="en-US" sz="4400" b="1" dirty="0">
                          <a:solidFill>
                            <a:srgbClr val="2A4F1C"/>
                          </a:solidFill>
                          <a:effectLst/>
                          <a:latin typeface="Arial Black" panose="020B0A04020102020204" pitchFamily="34" charset="0"/>
                          <a:ea typeface="Times New Roman" panose="02020603050405020304" pitchFamily="18" charset="0"/>
                          <a:cs typeface="Arial" panose="020B0604020202020204" pitchFamily="34" charset="0"/>
                        </a:rPr>
                        <a:t>7:30 at Ft. Jefferson</a:t>
                      </a:r>
                      <a:endPar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3401523955"/>
                  </a:ext>
                </a:extLst>
              </a:tr>
            </a:tbl>
          </a:graphicData>
        </a:graphic>
      </p:graphicFrame>
      <p:pic>
        <p:nvPicPr>
          <p:cNvPr id="5" name="Picture 4">
            <a:extLst>
              <a:ext uri="{FF2B5EF4-FFF2-40B4-BE49-F238E27FC236}">
                <a16:creationId xmlns:a16="http://schemas.microsoft.com/office/drawing/2014/main" id="{40D976B5-8865-6DFD-8316-3E56014B0C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2886" y="3536391"/>
            <a:ext cx="5035352" cy="2855619"/>
          </a:xfrm>
          <a:prstGeom prst="rect">
            <a:avLst/>
          </a:prstGeom>
        </p:spPr>
      </p:pic>
    </p:spTree>
    <p:extLst>
      <p:ext uri="{BB962C8B-B14F-4D97-AF65-F5344CB8AC3E}">
        <p14:creationId xmlns:p14="http://schemas.microsoft.com/office/powerpoint/2010/main" val="1654064239"/>
      </p:ext>
    </p:extLst>
  </p:cSld>
  <p:clrMapOvr>
    <a:masterClrMapping/>
  </p:clrMapOvr>
  <mc:AlternateContent xmlns:mc="http://schemas.openxmlformats.org/markup-compatibility/2006" xmlns:p14="http://schemas.microsoft.com/office/powerpoint/2010/main">
    <mc:Choice Requires="p14">
      <p:transition spd="slow" p14:dur="2000" advClick="0" advTm="6000"/>
    </mc:Choice>
    <mc:Fallback xmlns="">
      <p:transition spd="slow" advClick="0" advTm="6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F5D20-1759-4AEB-4580-AF2FA0F3584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89B01CB-830D-31C3-2A68-DF7E00CFB17F}"/>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7" name="Table 6">
            <a:extLst>
              <a:ext uri="{FF2B5EF4-FFF2-40B4-BE49-F238E27FC236}">
                <a16:creationId xmlns:a16="http://schemas.microsoft.com/office/drawing/2014/main" id="{14334BBC-A0E8-655A-4D57-E08DF535C074}"/>
              </a:ext>
            </a:extLst>
          </p:cNvPr>
          <p:cNvGraphicFramePr>
            <a:graphicFrameLocks noGrp="1"/>
          </p:cNvGraphicFramePr>
          <p:nvPr>
            <p:extLst>
              <p:ext uri="{D42A27DB-BD31-4B8C-83A1-F6EECF244321}">
                <p14:modId xmlns:p14="http://schemas.microsoft.com/office/powerpoint/2010/main" val="2858069438"/>
              </p:ext>
            </p:extLst>
          </p:nvPr>
        </p:nvGraphicFramePr>
        <p:xfrm>
          <a:off x="596464" y="309612"/>
          <a:ext cx="10515600" cy="2475738"/>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3751560928"/>
                    </a:ext>
                  </a:extLst>
                </a:gridCol>
              </a:tblGrid>
              <a:tr h="0">
                <a:tc>
                  <a:txBody>
                    <a:bodyPr/>
                    <a:lstStyle/>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Thurs. November 13</a:t>
                      </a:r>
                      <a:r>
                        <a:rPr lang="en-US" sz="4800" b="1" baseline="30000"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th</a:t>
                      </a: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Woman’s lunch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At Montage At 12:30</a:t>
                      </a:r>
                    </a:p>
                  </a:txBody>
                  <a:tcPr marL="114300" marR="114300" marT="0" marB="0"/>
                </a:tc>
                <a:extLst>
                  <a:ext uri="{0D108BD9-81ED-4DB2-BD59-A6C34878D82A}">
                    <a16:rowId xmlns:a16="http://schemas.microsoft.com/office/drawing/2014/main" val="3401523955"/>
                  </a:ext>
                </a:extLst>
              </a:tr>
            </a:tbl>
          </a:graphicData>
        </a:graphic>
      </p:graphicFrame>
      <p:pic>
        <p:nvPicPr>
          <p:cNvPr id="4" name="Picture 3">
            <a:extLst>
              <a:ext uri="{FF2B5EF4-FFF2-40B4-BE49-F238E27FC236}">
                <a16:creationId xmlns:a16="http://schemas.microsoft.com/office/drawing/2014/main" id="{7BB2D082-1936-1AF5-30C0-FCD9C98D89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8600" y="3098352"/>
            <a:ext cx="4114800" cy="3086100"/>
          </a:xfrm>
          <a:prstGeom prst="rect">
            <a:avLst/>
          </a:prstGeom>
        </p:spPr>
      </p:pic>
    </p:spTree>
    <p:extLst>
      <p:ext uri="{BB962C8B-B14F-4D97-AF65-F5344CB8AC3E}">
        <p14:creationId xmlns:p14="http://schemas.microsoft.com/office/powerpoint/2010/main" val="3219188249"/>
      </p:ext>
    </p:extLst>
  </p:cSld>
  <p:clrMapOvr>
    <a:masterClrMapping/>
  </p:clrMapOvr>
  <mc:AlternateContent xmlns:mc="http://schemas.openxmlformats.org/markup-compatibility/2006">
    <mc:Choice xmlns:p14="http://schemas.microsoft.com/office/powerpoint/2010/main" Requires="p14">
      <p:transition spd="slow" p14:dur="2000" advClick="0" advTm="6000"/>
    </mc:Choice>
    <mc:Fallback>
      <p:transition spd="slow" advClick="0" advTm="6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71E7E-56BF-C9A2-5372-E6FAB06D971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184C4CC-E665-D323-6257-65FFE4A9CE7F}"/>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7" name="Table 6">
            <a:extLst>
              <a:ext uri="{FF2B5EF4-FFF2-40B4-BE49-F238E27FC236}">
                <a16:creationId xmlns:a16="http://schemas.microsoft.com/office/drawing/2014/main" id="{1177C3E2-5A36-644A-F95C-02210E3F9671}"/>
              </a:ext>
            </a:extLst>
          </p:cNvPr>
          <p:cNvGraphicFramePr>
            <a:graphicFrameLocks noGrp="1"/>
          </p:cNvGraphicFramePr>
          <p:nvPr/>
        </p:nvGraphicFramePr>
        <p:xfrm>
          <a:off x="596464" y="309612"/>
          <a:ext cx="10515600" cy="2475738"/>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3751560928"/>
                    </a:ext>
                  </a:extLst>
                </a:gridCol>
              </a:tblGrid>
              <a:tr h="0">
                <a:tc>
                  <a:txBody>
                    <a:bodyPr/>
                    <a:lstStyle/>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Thurs. November 13</a:t>
                      </a:r>
                      <a:r>
                        <a:rPr lang="en-US" sz="4800" b="1" baseline="30000"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th</a:t>
                      </a: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Woman’s lunch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At Montage At 12:30</a:t>
                      </a:r>
                    </a:p>
                  </a:txBody>
                  <a:tcPr marL="114300" marR="114300" marT="0" marB="0"/>
                </a:tc>
                <a:extLst>
                  <a:ext uri="{0D108BD9-81ED-4DB2-BD59-A6C34878D82A}">
                    <a16:rowId xmlns:a16="http://schemas.microsoft.com/office/drawing/2014/main" val="3401523955"/>
                  </a:ext>
                </a:extLst>
              </a:tr>
            </a:tbl>
          </a:graphicData>
        </a:graphic>
      </p:graphicFrame>
      <p:pic>
        <p:nvPicPr>
          <p:cNvPr id="4" name="Picture 3">
            <a:extLst>
              <a:ext uri="{FF2B5EF4-FFF2-40B4-BE49-F238E27FC236}">
                <a16:creationId xmlns:a16="http://schemas.microsoft.com/office/drawing/2014/main" id="{DB43FBC7-2847-81E4-CA58-B1375DD8E8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8600" y="3098352"/>
            <a:ext cx="4114800" cy="3086100"/>
          </a:xfrm>
          <a:prstGeom prst="rect">
            <a:avLst/>
          </a:prstGeom>
        </p:spPr>
      </p:pic>
    </p:spTree>
    <p:extLst>
      <p:ext uri="{BB962C8B-B14F-4D97-AF65-F5344CB8AC3E}">
        <p14:creationId xmlns:p14="http://schemas.microsoft.com/office/powerpoint/2010/main" val="1387647765"/>
      </p:ext>
    </p:extLst>
  </p:cSld>
  <p:clrMapOvr>
    <a:masterClrMapping/>
  </p:clrMapOvr>
  <mc:AlternateContent xmlns:mc="http://schemas.openxmlformats.org/markup-compatibility/2006">
    <mc:Choice xmlns:p14="http://schemas.microsoft.com/office/powerpoint/2010/main" Requires="p14">
      <p:transition spd="slow" p14:dur="2000" advClick="0" advTm="6000"/>
    </mc:Choice>
    <mc:Fallback>
      <p:transition spd="slow" advClick="0" advTm="6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6D2F5-17BE-FA59-8F05-CC1DE2762F2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B910559-8731-4238-7311-517AA02ECA8A}"/>
              </a:ext>
            </a:extLst>
          </p:cNvPr>
          <p:cNvSpPr/>
          <p:nvPr/>
        </p:nvSpPr>
        <p:spPr>
          <a:xfrm>
            <a:off x="3962400" y="6578600"/>
            <a:ext cx="4705838" cy="12655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78F5E804-9151-A125-A061-57070A8AE827}"/>
              </a:ext>
            </a:extLst>
          </p:cNvPr>
          <p:cNvGraphicFramePr>
            <a:graphicFrameLocks noGrp="1"/>
          </p:cNvGraphicFramePr>
          <p:nvPr>
            <p:extLst>
              <p:ext uri="{D42A27DB-BD31-4B8C-83A1-F6EECF244321}">
                <p14:modId xmlns:p14="http://schemas.microsoft.com/office/powerpoint/2010/main" val="1570894561"/>
              </p:ext>
            </p:extLst>
          </p:nvPr>
        </p:nvGraphicFramePr>
        <p:xfrm>
          <a:off x="956967" y="519211"/>
          <a:ext cx="10278066" cy="7685532"/>
        </p:xfrm>
        <a:graphic>
          <a:graphicData uri="http://schemas.openxmlformats.org/drawingml/2006/table">
            <a:tbl>
              <a:tblPr>
                <a:tableStyleId>{2D5ABB26-0587-4C30-8999-92F81FD0307C}</a:tableStyleId>
              </a:tblPr>
              <a:tblGrid>
                <a:gridCol w="10278066">
                  <a:extLst>
                    <a:ext uri="{9D8B030D-6E8A-4147-A177-3AD203B41FA5}">
                      <a16:colId xmlns:a16="http://schemas.microsoft.com/office/drawing/2014/main" val="1050923871"/>
                    </a:ext>
                  </a:extLst>
                </a:gridCol>
              </a:tblGrid>
              <a:tr h="0">
                <a:tc>
                  <a:txBody>
                    <a:bodyPr/>
                    <a:lstStyle/>
                    <a:p>
                      <a:pPr marL="0" marR="0" algn="ctr">
                        <a:lnSpc>
                          <a:spcPct val="115000"/>
                        </a:lnSpc>
                        <a:buNone/>
                        <a:tabLst>
                          <a:tab pos="2733675" algn="l"/>
                        </a:tabLst>
                      </a:pPr>
                      <a:r>
                        <a:rPr lang="en-US" sz="6000" b="1" dirty="0">
                          <a:solidFill>
                            <a:srgbClr val="FF0000"/>
                          </a:solidFill>
                          <a:effectLst/>
                        </a:rPr>
                        <a:t>SAVE THE DATES:</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Saturday, November 15</a:t>
                      </a:r>
                      <a:r>
                        <a:rPr lang="en-US" sz="4800" b="1" baseline="30000"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th</a:t>
                      </a: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        Church Board Retreat</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Sunday, November 16</a:t>
                      </a:r>
                      <a:r>
                        <a:rPr lang="en-US" sz="4800" b="1" baseline="30000"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th</a:t>
                      </a: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         Friendsgiving carry-in meal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Wednesday, December 24</a:t>
                      </a:r>
                      <a:r>
                        <a:rPr lang="en-US" sz="4800" b="1" baseline="30000"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th</a:t>
                      </a: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 </a:t>
                      </a:r>
                    </a:p>
                    <a:p>
                      <a:pPr marL="0" marR="0" algn="ctr">
                        <a:lnSpc>
                          <a:spcPct val="115000"/>
                        </a:lnSpc>
                        <a:buNone/>
                        <a:tabLst>
                          <a:tab pos="2733675" algn="l"/>
                        </a:tabLst>
                      </a:pPr>
                      <a:r>
                        <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rPr>
                        <a:t>Candle Light Service @ 7:00</a:t>
                      </a:r>
                    </a:p>
                    <a:p>
                      <a:pPr marL="0" marR="0" algn="ctr">
                        <a:lnSpc>
                          <a:spcPct val="115000"/>
                        </a:lnSpc>
                        <a:buNone/>
                        <a:tabLst>
                          <a:tab pos="2733675" algn="l"/>
                        </a:tabLst>
                      </a:pPr>
                      <a:endPar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548134900"/>
                  </a:ext>
                </a:extLst>
              </a:tr>
              <a:tr h="0">
                <a:tc>
                  <a:txBody>
                    <a:bodyPr/>
                    <a:lstStyle/>
                    <a:p>
                      <a:pPr marL="0" marR="0" algn="l">
                        <a:lnSpc>
                          <a:spcPct val="115000"/>
                        </a:lnSpc>
                        <a:buNone/>
                        <a:tabLst>
                          <a:tab pos="2733675" algn="l"/>
                        </a:tabLst>
                      </a:pPr>
                      <a:endParaRPr lang="en-US" sz="4800" b="1" dirty="0">
                        <a:solidFill>
                          <a:srgbClr val="2A4F1C"/>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501060440"/>
                  </a:ext>
                </a:extLst>
              </a:tr>
            </a:tbl>
          </a:graphicData>
        </a:graphic>
      </p:graphicFrame>
    </p:spTree>
    <p:extLst>
      <p:ext uri="{BB962C8B-B14F-4D97-AF65-F5344CB8AC3E}">
        <p14:creationId xmlns:p14="http://schemas.microsoft.com/office/powerpoint/2010/main" val="3683681009"/>
      </p:ext>
    </p:extLst>
  </p:cSld>
  <p:clrMapOvr>
    <a:masterClrMapping/>
  </p:clrMapOvr>
  <mc:AlternateContent xmlns:mc="http://schemas.openxmlformats.org/markup-compatibility/2006" xmlns:p14="http://schemas.microsoft.com/office/powerpoint/2010/main">
    <mc:Choice Requires="p14">
      <p:transition spd="slow" p14:dur="2000" advClick="0" advTm="6000"/>
    </mc:Choice>
    <mc:Fallback xmlns="">
      <p:transition spd="slow" advClick="0" advTm="6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7A9516-56DB-4A1A-A210-13A7077D8674}"/>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39895"/>
          <a:stretch/>
        </p:blipFill>
        <p:spPr>
          <a:xfrm>
            <a:off x="-551542" y="-11906"/>
            <a:ext cx="5000712" cy="6881812"/>
          </a:xfrm>
          <a:prstGeom prst="rect">
            <a:avLst/>
          </a:prstGeom>
        </p:spPr>
      </p:pic>
      <p:graphicFrame>
        <p:nvGraphicFramePr>
          <p:cNvPr id="2" name="Table 1">
            <a:extLst>
              <a:ext uri="{FF2B5EF4-FFF2-40B4-BE49-F238E27FC236}">
                <a16:creationId xmlns:a16="http://schemas.microsoft.com/office/drawing/2014/main" id="{ADC9288C-84A8-140A-1FD6-380A4228274A}"/>
              </a:ext>
            </a:extLst>
          </p:cNvPr>
          <p:cNvGraphicFramePr>
            <a:graphicFrameLocks noGrp="1"/>
          </p:cNvGraphicFramePr>
          <p:nvPr>
            <p:extLst>
              <p:ext uri="{D42A27DB-BD31-4B8C-83A1-F6EECF244321}">
                <p14:modId xmlns:p14="http://schemas.microsoft.com/office/powerpoint/2010/main" val="3433217565"/>
              </p:ext>
            </p:extLst>
          </p:nvPr>
        </p:nvGraphicFramePr>
        <p:xfrm>
          <a:off x="2880078" y="344328"/>
          <a:ext cx="10515600" cy="6169343"/>
        </p:xfrm>
        <a:graphic>
          <a:graphicData uri="http://schemas.openxmlformats.org/drawingml/2006/table">
            <a:tbl>
              <a:tblPr>
                <a:tableStyleId>{2D5ABB26-0587-4C30-8999-92F81FD0307C}</a:tableStyleId>
              </a:tblPr>
              <a:tblGrid>
                <a:gridCol w="10515600">
                  <a:extLst>
                    <a:ext uri="{9D8B030D-6E8A-4147-A177-3AD203B41FA5}">
                      <a16:colId xmlns:a16="http://schemas.microsoft.com/office/drawing/2014/main" val="693671401"/>
                    </a:ext>
                  </a:extLst>
                </a:gridCol>
              </a:tblGrid>
              <a:tr h="0">
                <a:tc>
                  <a:txBody>
                    <a:bodyPr/>
                    <a:lstStyle/>
                    <a:p>
                      <a:pPr marL="0" marR="0" algn="ctr">
                        <a:lnSpc>
                          <a:spcPct val="115000"/>
                        </a:lnSpc>
                        <a:spcBef>
                          <a:spcPts val="0"/>
                        </a:spcBef>
                        <a:spcAft>
                          <a:spcPts val="0"/>
                        </a:spcAft>
                        <a:tabLst>
                          <a:tab pos="2733675" algn="l"/>
                        </a:tabLst>
                      </a:pPr>
                      <a:r>
                        <a:rPr lang="en-US" sz="3200" b="1" dirty="0">
                          <a:effectLst/>
                        </a:rPr>
                        <a:t>Faye Ary and care givers</a:t>
                      </a:r>
                    </a:p>
                    <a:p>
                      <a:pPr marL="0" marR="0" algn="ctr">
                        <a:lnSpc>
                          <a:spcPct val="115000"/>
                        </a:lnSpc>
                        <a:spcBef>
                          <a:spcPts val="0"/>
                        </a:spcBef>
                        <a:spcAft>
                          <a:spcPts val="0"/>
                        </a:spcAft>
                        <a:tabLst>
                          <a:tab pos="2733675" algn="l"/>
                        </a:tabLst>
                      </a:pPr>
                      <a:r>
                        <a:rPr lang="en-US" sz="3200" b="1" dirty="0">
                          <a:effectLst/>
                        </a:rPr>
                        <a:t>Annie Martin</a:t>
                      </a:r>
                    </a:p>
                    <a:p>
                      <a:pPr marL="0" marR="0" algn="ctr">
                        <a:lnSpc>
                          <a:spcPct val="115000"/>
                        </a:lnSpc>
                        <a:spcBef>
                          <a:spcPts val="0"/>
                        </a:spcBef>
                        <a:spcAft>
                          <a:spcPts val="0"/>
                        </a:spcAft>
                        <a:tabLst>
                          <a:tab pos="2733675" algn="l"/>
                        </a:tabLst>
                      </a:pPr>
                      <a:r>
                        <a:rPr lang="en-US" sz="3200" b="1" dirty="0">
                          <a:effectLst/>
                        </a:rPr>
                        <a:t>Jerry Nester</a:t>
                      </a:r>
                    </a:p>
                    <a:p>
                      <a:pPr marL="0" marR="0" algn="ctr">
                        <a:lnSpc>
                          <a:spcPct val="115000"/>
                        </a:lnSpc>
                        <a:spcBef>
                          <a:spcPts val="0"/>
                        </a:spcBef>
                        <a:spcAft>
                          <a:spcPts val="0"/>
                        </a:spcAft>
                        <a:tabLst>
                          <a:tab pos="2733675" algn="l"/>
                        </a:tabLst>
                      </a:pPr>
                      <a:r>
                        <a:rPr lang="en-US" sz="3200" b="1" dirty="0">
                          <a:effectLst/>
                        </a:rPr>
                        <a:t> Judy Puterbaugh and care givers</a:t>
                      </a:r>
                    </a:p>
                    <a:p>
                      <a:pPr marL="0" marR="0" algn="ctr">
                        <a:lnSpc>
                          <a:spcPct val="115000"/>
                        </a:lnSpc>
                        <a:spcBef>
                          <a:spcPts val="0"/>
                        </a:spcBef>
                        <a:spcAft>
                          <a:spcPts val="0"/>
                        </a:spcAft>
                        <a:tabLst>
                          <a:tab pos="2733675" algn="l"/>
                        </a:tabLst>
                      </a:pPr>
                      <a:r>
                        <a:rPr lang="en-US" sz="3200" b="1" dirty="0">
                          <a:effectLst/>
                        </a:rPr>
                        <a:t>Karen Troutwine</a:t>
                      </a:r>
                    </a:p>
                    <a:p>
                      <a:pPr marL="0" marR="0" algn="ctr">
                        <a:lnSpc>
                          <a:spcPct val="115000"/>
                        </a:lnSpc>
                        <a:spcBef>
                          <a:spcPts val="0"/>
                        </a:spcBef>
                        <a:spcAft>
                          <a:spcPts val="0"/>
                        </a:spcAft>
                        <a:tabLst>
                          <a:tab pos="2733675" algn="l"/>
                        </a:tabLst>
                      </a:pPr>
                      <a:r>
                        <a:rPr lang="en-US" sz="3200" b="1" dirty="0">
                          <a:effectLst/>
                        </a:rPr>
                        <a:t>Diane Freeman</a:t>
                      </a:r>
                    </a:p>
                    <a:p>
                      <a:pPr marL="0" marR="0" algn="ctr">
                        <a:lnSpc>
                          <a:spcPct val="115000"/>
                        </a:lnSpc>
                        <a:spcBef>
                          <a:spcPts val="0"/>
                        </a:spcBef>
                        <a:spcAft>
                          <a:spcPts val="0"/>
                        </a:spcAft>
                        <a:tabLst>
                          <a:tab pos="2733675" algn="l"/>
                        </a:tabLst>
                      </a:pPr>
                      <a:r>
                        <a:rPr lang="en-US" sz="3200" b="1" dirty="0">
                          <a:effectLst/>
                        </a:rPr>
                        <a:t>Randy Devor</a:t>
                      </a:r>
                    </a:p>
                    <a:p>
                      <a:pPr marL="0" marR="0" algn="ctr">
                        <a:lnSpc>
                          <a:spcPct val="115000"/>
                        </a:lnSpc>
                        <a:spcBef>
                          <a:spcPts val="0"/>
                        </a:spcBef>
                        <a:spcAft>
                          <a:spcPts val="0"/>
                        </a:spcAft>
                        <a:tabLst>
                          <a:tab pos="2733675" algn="l"/>
                        </a:tabLst>
                      </a:pPr>
                      <a:r>
                        <a:rPr lang="en-US" sz="3200" b="1" dirty="0">
                          <a:effectLst/>
                        </a:rPr>
                        <a:t>Board Meeting</a:t>
                      </a:r>
                    </a:p>
                    <a:p>
                      <a:pPr marL="0" marR="0" algn="ctr">
                        <a:lnSpc>
                          <a:spcPct val="115000"/>
                        </a:lnSpc>
                        <a:spcBef>
                          <a:spcPts val="0"/>
                        </a:spcBef>
                        <a:spcAft>
                          <a:spcPts val="0"/>
                        </a:spcAft>
                        <a:tabLst>
                          <a:tab pos="2733675" algn="l"/>
                        </a:tabLst>
                      </a:pPr>
                      <a:endParaRPr lang="en-US" sz="3200" b="1" dirty="0">
                        <a:effectLst/>
                      </a:endParaRPr>
                    </a:p>
                    <a:p>
                      <a:pPr marL="0" marR="0" algn="ctr">
                        <a:lnSpc>
                          <a:spcPct val="115000"/>
                        </a:lnSpc>
                        <a:spcBef>
                          <a:spcPts val="0"/>
                        </a:spcBef>
                        <a:spcAft>
                          <a:spcPts val="0"/>
                        </a:spcAft>
                        <a:tabLst>
                          <a:tab pos="2733675" algn="l"/>
                        </a:tabLst>
                      </a:pPr>
                      <a:r>
                        <a:rPr lang="en-US" sz="3200" b="1" dirty="0">
                          <a:effectLst/>
                        </a:rPr>
                        <a:t>Praise Report: Jim Schwartz</a:t>
                      </a:r>
                    </a:p>
                  </a:txBody>
                  <a:tcPr marL="114300" marR="114300" marT="0" marB="0"/>
                </a:tc>
                <a:extLst>
                  <a:ext uri="{0D108BD9-81ED-4DB2-BD59-A6C34878D82A}">
                    <a16:rowId xmlns:a16="http://schemas.microsoft.com/office/drawing/2014/main" val="2691540695"/>
                  </a:ext>
                </a:extLst>
              </a:tr>
              <a:tr h="0">
                <a:tc>
                  <a:txBody>
                    <a:bodyPr/>
                    <a:lstStyle/>
                    <a:p>
                      <a:pPr marL="0" marR="0" algn="ctr">
                        <a:lnSpc>
                          <a:spcPct val="115000"/>
                        </a:lnSpc>
                        <a:spcBef>
                          <a:spcPts val="0"/>
                        </a:spcBef>
                        <a:spcAft>
                          <a:spcPts val="0"/>
                        </a:spcAft>
                        <a:tabLst>
                          <a:tab pos="2733675" algn="l"/>
                        </a:tabLst>
                      </a:pPr>
                      <a:endParaRPr lang="en-US" sz="3600" dirty="0">
                        <a:effectLst/>
                      </a:endParaRPr>
                    </a:p>
                  </a:txBody>
                  <a:tcPr marL="114300" marR="114300" marT="0" marB="0"/>
                </a:tc>
                <a:extLst>
                  <a:ext uri="{0D108BD9-81ED-4DB2-BD59-A6C34878D82A}">
                    <a16:rowId xmlns:a16="http://schemas.microsoft.com/office/drawing/2014/main" val="2038884800"/>
                  </a:ext>
                </a:extLst>
              </a:tr>
            </a:tbl>
          </a:graphicData>
        </a:graphic>
      </p:graphicFrame>
    </p:spTree>
    <p:custDataLst>
      <p:tags r:id="rId1"/>
    </p:custDataLst>
    <p:extLst>
      <p:ext uri="{BB962C8B-B14F-4D97-AF65-F5344CB8AC3E}">
        <p14:creationId xmlns:p14="http://schemas.microsoft.com/office/powerpoint/2010/main" val="2839992802"/>
      </p:ext>
    </p:extLst>
  </p:cSld>
  <p:clrMapOvr>
    <a:masterClrMapping/>
  </p:clrMapOvr>
  <p:transition spd="slow" advClick="0" advTm="4000">
    <p:fade/>
  </p:transition>
</p:sld>
</file>

<file path=ppt/tags/tag1.xml><?xml version="1.0" encoding="utf-8"?>
<p:tagLst xmlns:a="http://schemas.openxmlformats.org/drawingml/2006/main" xmlns:r="http://schemas.openxmlformats.org/officeDocument/2006/relationships" xmlns:p="http://schemas.openxmlformats.org/presentationml/2006/main">
  <p:tag name="TIMING" val="|0.4|1.1|1.8|1.8|1.6|1.5"/>
</p:tagLst>
</file>

<file path=ppt/tags/tag2.xml><?xml version="1.0" encoding="utf-8"?>
<p:tagLst xmlns:a="http://schemas.openxmlformats.org/drawingml/2006/main" xmlns:r="http://schemas.openxmlformats.org/officeDocument/2006/relationships" xmlns:p="http://schemas.openxmlformats.org/presentationml/2006/main">
  <p:tag name="TIMING" val="|0.4|1.1|1.8|1.8|1.6|1.5"/>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156275</TotalTime>
  <Words>309</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Black</vt:lpstr>
      <vt:lpstr>Bahnschrift SemiBold Condensed</vt:lpstr>
      <vt:lpstr>Calibri</vt:lpstr>
      <vt:lpstr>Calibri Light</vt:lpstr>
      <vt:lpstr>Palatino Linotype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sandi</dc:creator>
  <cp:lastModifiedBy>s b</cp:lastModifiedBy>
  <cp:revision>1290</cp:revision>
  <cp:lastPrinted>2024-06-28T20:49:51Z</cp:lastPrinted>
  <dcterms:created xsi:type="dcterms:W3CDTF">2015-10-23T03:11:05Z</dcterms:created>
  <dcterms:modified xsi:type="dcterms:W3CDTF">2025-11-02T14:02:25Z</dcterms:modified>
</cp:coreProperties>
</file>